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5" r:id="rId4"/>
    <p:sldId id="262" r:id="rId5"/>
    <p:sldId id="274" r:id="rId6"/>
    <p:sldId id="259" r:id="rId7"/>
    <p:sldId id="266" r:id="rId8"/>
    <p:sldId id="261" r:id="rId9"/>
    <p:sldId id="270" r:id="rId10"/>
    <p:sldId id="263" r:id="rId11"/>
    <p:sldId id="27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F57"/>
    <a:srgbClr val="CD263D"/>
    <a:srgbClr val="EE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49627C-2396-0343-E136-F7CDD4DE974B}" v="1436" dt="2024-09-28T03:46:58.114"/>
    <p1510:client id="{E9B0E2A7-499A-5A96-DA21-8ED42A8E5C6F}" v="7" dt="2024-09-28T16:18:4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feuillu, trompe, forêt&#10;&#10;Description générée automatiquement">
            <a:extLst>
              <a:ext uri="{FF2B5EF4-FFF2-40B4-BE49-F238E27FC236}">
                <a16:creationId xmlns:a16="http://schemas.microsoft.com/office/drawing/2014/main" id="{60719A28-FC62-6B43-958B-33EA643522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2" b="-39"/>
          <a:stretch/>
        </p:blipFill>
        <p:spPr>
          <a:xfrm>
            <a:off x="0" y="0"/>
            <a:ext cx="12215112" cy="6858901"/>
          </a:xfrm>
          <a:prstGeom prst="rect">
            <a:avLst/>
          </a:prstGeom>
        </p:spPr>
      </p:pic>
      <p:pic>
        <p:nvPicPr>
          <p:cNvPr id="4" name="Espace réservé du contenu 3" descr="Accueil - Ruelle de l'avenir">
            <a:extLst>
              <a:ext uri="{FF2B5EF4-FFF2-40B4-BE49-F238E27FC236}">
                <a16:creationId xmlns:a16="http://schemas.microsoft.com/office/drawing/2014/main" id="{1D65CC1B-F579-5255-8842-39FB4FCA1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2686" y="110188"/>
            <a:ext cx="2639002" cy="1012825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598CBCE-5EDE-9774-AAD8-285E8B0C81A6}"/>
              </a:ext>
            </a:extLst>
          </p:cNvPr>
          <p:cNvSpPr txBox="1">
            <a:spLocks/>
          </p:cNvSpPr>
          <p:nvPr/>
        </p:nvSpPr>
        <p:spPr>
          <a:xfrm>
            <a:off x="137985" y="2924261"/>
            <a:ext cx="4428609" cy="9968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rgbClr val="A4CF57"/>
                </a:solidFill>
                <a:latin typeface="Berlin Sans FB"/>
                <a:ea typeface="+mj-lt"/>
                <a:cs typeface="+mj-lt"/>
              </a:rPr>
              <a:t>QUIZ :</a:t>
            </a:r>
            <a:endParaRPr lang="fr-FR" dirty="0"/>
          </a:p>
          <a:p>
            <a:pPr algn="ctr"/>
            <a:r>
              <a:rPr lang="fr-FR" sz="6000" dirty="0">
                <a:solidFill>
                  <a:srgbClr val="A4CF57"/>
                </a:solidFill>
                <a:latin typeface="Berlin Sans FB"/>
                <a:ea typeface="+mj-lt"/>
                <a:cs typeface="+mj-lt"/>
              </a:rPr>
              <a:t>LES ARBRES</a:t>
            </a:r>
            <a:endParaRPr lang="fr-FR" dirty="0"/>
          </a:p>
        </p:txBody>
      </p:sp>
      <p:pic>
        <p:nvPicPr>
          <p:cNvPr id="8" name="Image 7" descr="Une image contenant outil, tabouret, rouge, en bois&#10;&#10;Description générée automatiquement">
            <a:extLst>
              <a:ext uri="{FF2B5EF4-FFF2-40B4-BE49-F238E27FC236}">
                <a16:creationId xmlns:a16="http://schemas.microsoft.com/office/drawing/2014/main" id="{1F0C0E5B-4A82-155D-1EDF-3DAADE028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93" y="0"/>
            <a:ext cx="469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589205D7-241E-B96A-5F79-04E70F6DA4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6" name="Image 5" descr="Tilleul">
            <a:extLst>
              <a:ext uri="{FF2B5EF4-FFF2-40B4-BE49-F238E27FC236}">
                <a16:creationId xmlns:a16="http://schemas.microsoft.com/office/drawing/2014/main" id="{DF2D710C-3D2A-95E7-08D9-98CC15E4A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"/>
          <a:stretch/>
        </p:blipFill>
        <p:spPr>
          <a:xfrm>
            <a:off x="8771621" y="2461895"/>
            <a:ext cx="2598353" cy="40936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4" descr="Comment manger du chêne ? - La Salamandre">
            <a:extLst>
              <a:ext uri="{FF2B5EF4-FFF2-40B4-BE49-F238E27FC236}">
                <a16:creationId xmlns:a16="http://schemas.microsoft.com/office/drawing/2014/main" id="{58C7F211-0EF5-C60C-D609-F40A87CBFF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"/>
          <a:stretch/>
        </p:blipFill>
        <p:spPr>
          <a:xfrm>
            <a:off x="4806520" y="2475647"/>
            <a:ext cx="2571257" cy="4116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 2" descr="Identifier les arbres à samares - Zoom Nature">
            <a:extLst>
              <a:ext uri="{FF2B5EF4-FFF2-40B4-BE49-F238E27FC236}">
                <a16:creationId xmlns:a16="http://schemas.microsoft.com/office/drawing/2014/main" id="{C27B0A5A-A4DA-FC02-56D0-70B6ADFBDF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" b="-391"/>
          <a:stretch/>
        </p:blipFill>
        <p:spPr>
          <a:xfrm>
            <a:off x="908963" y="2468348"/>
            <a:ext cx="2529920" cy="40840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6B120156-E18E-FB89-079A-F7FBEE08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361EEE55-AD2F-5B8C-C045-ED5132B253BA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Lesquels ne sont pas des fruits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EE7DAC7A-6171-750B-F30F-4BD1E93ED2C0}"/>
              </a:ext>
            </a:extLst>
          </p:cNvPr>
          <p:cNvSpPr>
            <a:spLocks noGrp="1"/>
          </p:cNvSpPr>
          <p:nvPr/>
        </p:nvSpPr>
        <p:spPr>
          <a:xfrm>
            <a:off x="805289" y="4301583"/>
            <a:ext cx="2771490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Les samares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87505DBB-4EDA-C2B6-BD22-29CAF038D411}"/>
              </a:ext>
            </a:extLst>
          </p:cNvPr>
          <p:cNvSpPr>
            <a:spLocks noGrp="1"/>
          </p:cNvSpPr>
          <p:nvPr/>
        </p:nvSpPr>
        <p:spPr>
          <a:xfrm>
            <a:off x="8688425" y="4301583"/>
            <a:ext cx="2711061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Les nucules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12D6CA93-AEE7-04D8-1C49-0484CD61E43E}"/>
              </a:ext>
            </a:extLst>
          </p:cNvPr>
          <p:cNvSpPr>
            <a:spLocks noGrp="1"/>
          </p:cNvSpPr>
          <p:nvPr/>
        </p:nvSpPr>
        <p:spPr>
          <a:xfrm>
            <a:off x="4707816" y="4301584"/>
            <a:ext cx="2664182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Les glands</a:t>
            </a:r>
          </a:p>
        </p:txBody>
      </p:sp>
    </p:spTree>
    <p:extLst>
      <p:ext uri="{BB962C8B-B14F-4D97-AF65-F5344CB8AC3E}">
        <p14:creationId xmlns:p14="http://schemas.microsoft.com/office/powerpoint/2010/main" val="425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589205D7-241E-B96A-5F79-04E70F6DA4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6" name="Image 5" descr="Tilleul">
            <a:extLst>
              <a:ext uri="{FF2B5EF4-FFF2-40B4-BE49-F238E27FC236}">
                <a16:creationId xmlns:a16="http://schemas.microsoft.com/office/drawing/2014/main" id="{DF2D710C-3D2A-95E7-08D9-98CC15E4A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"/>
          <a:stretch/>
        </p:blipFill>
        <p:spPr>
          <a:xfrm>
            <a:off x="8771621" y="2461895"/>
            <a:ext cx="2598353" cy="40936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4" descr="Comment manger du chêne ? - La Salamandre">
            <a:extLst>
              <a:ext uri="{FF2B5EF4-FFF2-40B4-BE49-F238E27FC236}">
                <a16:creationId xmlns:a16="http://schemas.microsoft.com/office/drawing/2014/main" id="{58C7F211-0EF5-C60C-D609-F40A87CBFF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"/>
          <a:stretch/>
        </p:blipFill>
        <p:spPr>
          <a:xfrm>
            <a:off x="4806520" y="2475647"/>
            <a:ext cx="2571257" cy="4116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 2" descr="Identifier les arbres à samares - Zoom Nature">
            <a:extLst>
              <a:ext uri="{FF2B5EF4-FFF2-40B4-BE49-F238E27FC236}">
                <a16:creationId xmlns:a16="http://schemas.microsoft.com/office/drawing/2014/main" id="{C27B0A5A-A4DA-FC02-56D0-70B6ADFBDF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" b="-391"/>
          <a:stretch/>
        </p:blipFill>
        <p:spPr>
          <a:xfrm>
            <a:off x="908963" y="2468348"/>
            <a:ext cx="2529920" cy="40840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6B120156-E18E-FB89-079A-F7FBEE08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361EEE55-AD2F-5B8C-C045-ED5132B253BA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Lesquels ne sont pas des fruits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EE7DAC7A-6171-750B-F30F-4BD1E93ED2C0}"/>
              </a:ext>
            </a:extLst>
          </p:cNvPr>
          <p:cNvSpPr>
            <a:spLocks noGrp="1"/>
          </p:cNvSpPr>
          <p:nvPr/>
        </p:nvSpPr>
        <p:spPr>
          <a:xfrm>
            <a:off x="805289" y="4301583"/>
            <a:ext cx="2771490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Les samares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87505DBB-4EDA-C2B6-BD22-29CAF038D411}"/>
              </a:ext>
            </a:extLst>
          </p:cNvPr>
          <p:cNvSpPr>
            <a:spLocks noGrp="1"/>
          </p:cNvSpPr>
          <p:nvPr/>
        </p:nvSpPr>
        <p:spPr>
          <a:xfrm>
            <a:off x="8688425" y="4301583"/>
            <a:ext cx="2711061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Les nucules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12D6CA93-AEE7-04D8-1C49-0484CD61E43E}"/>
              </a:ext>
            </a:extLst>
          </p:cNvPr>
          <p:cNvSpPr>
            <a:spLocks noGrp="1"/>
          </p:cNvSpPr>
          <p:nvPr/>
        </p:nvSpPr>
        <p:spPr>
          <a:xfrm>
            <a:off x="4707816" y="4301584"/>
            <a:ext cx="2664182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Les glands</a:t>
            </a:r>
          </a:p>
        </p:txBody>
      </p:sp>
      <p:pic>
        <p:nvPicPr>
          <p:cNvPr id="2" name="Image 1" descr="Une image contenant habits, personne, Visage humain, verres&#10;&#10;Description générée automatiquement">
            <a:extLst>
              <a:ext uri="{FF2B5EF4-FFF2-40B4-BE49-F238E27FC236}">
                <a16:creationId xmlns:a16="http://schemas.microsoft.com/office/drawing/2014/main" id="{064C461D-37DA-F771-9257-17D43F9F9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107" y="2800350"/>
            <a:ext cx="6096000" cy="4057650"/>
          </a:xfrm>
          <a:prstGeom prst="rect">
            <a:avLst/>
          </a:prstGeom>
        </p:spPr>
      </p:pic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9EB2BBC1-8C6A-274F-E74C-418870AC2D00}"/>
              </a:ext>
            </a:extLst>
          </p:cNvPr>
          <p:cNvSpPr/>
          <p:nvPr/>
        </p:nvSpPr>
        <p:spPr>
          <a:xfrm rot="20340000" flipH="1">
            <a:off x="2905544" y="2713408"/>
            <a:ext cx="4650582" cy="153590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1E2ECB6-EDB1-56FA-AB97-8B7D26ADAAE3}"/>
              </a:ext>
            </a:extLst>
          </p:cNvPr>
          <p:cNvSpPr>
            <a:spLocks noGrp="1"/>
          </p:cNvSpPr>
          <p:nvPr/>
        </p:nvSpPr>
        <p:spPr>
          <a:xfrm rot="20280000">
            <a:off x="3149559" y="2939156"/>
            <a:ext cx="4077703" cy="1014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2000" i="1" dirty="0">
                <a:latin typeface="Berlin Sans FB"/>
              </a:rPr>
              <a:t>Ha ! Ha ! Ce sont tous des fruits d'arbres. Nous vous avons bien eu ! </a:t>
            </a:r>
            <a:endParaRPr lang="fr-FR" sz="2000" i="1" dirty="0">
              <a:solidFill>
                <a:srgbClr val="FF0000"/>
              </a:solidFill>
              <a:latin typeface="Berlin Sans FB"/>
            </a:endParaRPr>
          </a:p>
        </p:txBody>
      </p:sp>
    </p:spTree>
    <p:extLst>
      <p:ext uri="{BB962C8B-B14F-4D97-AF65-F5344CB8AC3E}">
        <p14:creationId xmlns:p14="http://schemas.microsoft.com/office/powerpoint/2010/main" val="3385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B9709191-AC79-8A87-768E-9AC3927EF8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1999D9-DE11-3259-0E22-1096352C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94" y="704936"/>
            <a:ext cx="10470081" cy="1006347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Quels sont les plus grands arbres au monde ?</a:t>
            </a:r>
          </a:p>
        </p:txBody>
      </p:sp>
      <p:pic>
        <p:nvPicPr>
          <p:cNvPr id="7" name="Espace réservé du contenu 6" descr="Sequoiadendron giganteum, séquoia géant forêt ARBRE graine de bois -10  graines">
            <a:extLst>
              <a:ext uri="{FF2B5EF4-FFF2-40B4-BE49-F238E27FC236}">
                <a16:creationId xmlns:a16="http://schemas.microsoft.com/office/drawing/2014/main" id="{E0A3C649-07EA-7E09-B3BB-FF8292B8F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23" y="2472170"/>
            <a:ext cx="2565127" cy="40939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2EDF35-3883-E296-A7E0-DC510C285E9D}"/>
              </a:ext>
            </a:extLst>
          </p:cNvPr>
          <p:cNvSpPr>
            <a:spLocks noGrp="1"/>
          </p:cNvSpPr>
          <p:nvPr/>
        </p:nvSpPr>
        <p:spPr>
          <a:xfrm>
            <a:off x="833864" y="4301583"/>
            <a:ext cx="2771490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Séquoia géant</a:t>
            </a:r>
            <a:endParaRPr lang="fr-FR">
              <a:solidFill>
                <a:schemeClr val="bg1"/>
              </a:solidFill>
              <a:latin typeface="Berlin Sans FB"/>
            </a:endParaRPr>
          </a:p>
        </p:txBody>
      </p:sp>
      <p:pic>
        <p:nvPicPr>
          <p:cNvPr id="9" name="Image 8" descr="Eucalyptus regnans - Eucalyptus géant à croissance rapide">
            <a:extLst>
              <a:ext uri="{FF2B5EF4-FFF2-40B4-BE49-F238E27FC236}">
                <a16:creationId xmlns:a16="http://schemas.microsoft.com/office/drawing/2014/main" id="{82F9F615-8EC7-3DDE-2E53-8D42862007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6"/>
          <a:stretch/>
        </p:blipFill>
        <p:spPr>
          <a:xfrm>
            <a:off x="4822529" y="2471973"/>
            <a:ext cx="2555354" cy="4106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54A489-E9C3-74FA-87CB-E775954BCAD5}"/>
              </a:ext>
            </a:extLst>
          </p:cNvPr>
          <p:cNvSpPr>
            <a:spLocks noGrp="1"/>
          </p:cNvSpPr>
          <p:nvPr/>
        </p:nvSpPr>
        <p:spPr>
          <a:xfrm>
            <a:off x="4707816" y="4301584"/>
            <a:ext cx="2664182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Eucalyptus royal</a:t>
            </a:r>
            <a:endParaRPr lang="fr-FR">
              <a:solidFill>
                <a:schemeClr val="bg1"/>
              </a:solidFill>
              <a:latin typeface="Berlin Sans FB"/>
            </a:endParaRPr>
          </a:p>
        </p:txBody>
      </p:sp>
      <p:pic>
        <p:nvPicPr>
          <p:cNvPr id="11" name="Image 10" descr="Sapin de Douglas - PagesJaunes">
            <a:extLst>
              <a:ext uri="{FF2B5EF4-FFF2-40B4-BE49-F238E27FC236}">
                <a16:creationId xmlns:a16="http://schemas.microsoft.com/office/drawing/2014/main" id="{CE3E9DF1-661E-AD1C-4581-0ACC545888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"/>
          <a:stretch/>
        </p:blipFill>
        <p:spPr>
          <a:xfrm>
            <a:off x="8774815" y="2470374"/>
            <a:ext cx="2547158" cy="41012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B8D416A-1E82-AB6A-30AE-C65B0D5CE6A7}"/>
              </a:ext>
            </a:extLst>
          </p:cNvPr>
          <p:cNvSpPr>
            <a:spLocks noGrp="1"/>
          </p:cNvSpPr>
          <p:nvPr/>
        </p:nvSpPr>
        <p:spPr>
          <a:xfrm>
            <a:off x="8650325" y="4301583"/>
            <a:ext cx="2711061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Sapin de Douglas</a:t>
            </a:r>
            <a:endParaRPr lang="fr-FR" sz="2400">
              <a:solidFill>
                <a:schemeClr val="bg1"/>
              </a:solidFill>
              <a:latin typeface="Berlin Sans FB"/>
            </a:endParaRPr>
          </a:p>
        </p:txBody>
      </p:sp>
    </p:spTree>
    <p:extLst>
      <p:ext uri="{BB962C8B-B14F-4D97-AF65-F5344CB8AC3E}">
        <p14:creationId xmlns:p14="http://schemas.microsoft.com/office/powerpoint/2010/main" val="179467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B9709191-AC79-8A87-768E-9AC3927EF8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1999D9-DE11-3259-0E22-1096352C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55" y="704936"/>
            <a:ext cx="10447994" cy="1006347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Quels sont les plus grands arbres au monde ?</a:t>
            </a:r>
            <a:endParaRPr lang="fr-FR">
              <a:solidFill>
                <a:schemeClr val="bg1"/>
              </a:solidFill>
              <a:latin typeface="Berlin Sans FB"/>
            </a:endParaRPr>
          </a:p>
        </p:txBody>
      </p:sp>
      <p:pic>
        <p:nvPicPr>
          <p:cNvPr id="7" name="Espace réservé du contenu 6" descr="Sequoiadendron giganteum, séquoia géant forêt ARBRE graine de bois -10  graines">
            <a:extLst>
              <a:ext uri="{FF2B5EF4-FFF2-40B4-BE49-F238E27FC236}">
                <a16:creationId xmlns:a16="http://schemas.microsoft.com/office/drawing/2014/main" id="{E0A3C649-07EA-7E09-B3BB-FF8292B8F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23" y="2472170"/>
            <a:ext cx="2565127" cy="40939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2EDF35-3883-E296-A7E0-DC510C285E9D}"/>
              </a:ext>
            </a:extLst>
          </p:cNvPr>
          <p:cNvSpPr>
            <a:spLocks noGrp="1"/>
          </p:cNvSpPr>
          <p:nvPr/>
        </p:nvSpPr>
        <p:spPr>
          <a:xfrm>
            <a:off x="833864" y="4301583"/>
            <a:ext cx="2771490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Séquoia géant</a:t>
            </a:r>
            <a:endParaRPr lang="fr-FR">
              <a:solidFill>
                <a:schemeClr val="bg1"/>
              </a:solidFill>
              <a:latin typeface="Berlin Sans FB"/>
            </a:endParaRPr>
          </a:p>
        </p:txBody>
      </p:sp>
      <p:pic>
        <p:nvPicPr>
          <p:cNvPr id="4" name="Image 3" descr="Une image contenant Visage humain, habits, personne, homme&#10;&#10;Description générée automatiquement">
            <a:extLst>
              <a:ext uri="{FF2B5EF4-FFF2-40B4-BE49-F238E27FC236}">
                <a16:creationId xmlns:a16="http://schemas.microsoft.com/office/drawing/2014/main" id="{16D8E8CA-F295-728C-BB0D-490261F52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50" y="3578225"/>
            <a:ext cx="4933950" cy="3282950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5C2CD92-1D41-FD84-E143-5D7DC19AA5CD}"/>
              </a:ext>
            </a:extLst>
          </p:cNvPr>
          <p:cNvSpPr/>
          <p:nvPr/>
        </p:nvSpPr>
        <p:spPr>
          <a:xfrm rot="360000">
            <a:off x="4488656" y="2031206"/>
            <a:ext cx="4560093" cy="248840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52DDD53-C6C7-16B2-4298-C981616DD1B2}"/>
              </a:ext>
            </a:extLst>
          </p:cNvPr>
          <p:cNvSpPr>
            <a:spLocks noGrp="1"/>
          </p:cNvSpPr>
          <p:nvPr/>
        </p:nvSpPr>
        <p:spPr>
          <a:xfrm rot="240000">
            <a:off x="4608596" y="2293353"/>
            <a:ext cx="4192003" cy="2223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2000" i="1" dirty="0">
                <a:latin typeface="Berlin Sans FB"/>
              </a:rPr>
              <a:t>Ce sont les Séquoias géants               de Californie. Le plus grand mesure    115,6 m de haut, soit deux fois la taille  de la célèbre tour de Pise ! </a:t>
            </a:r>
            <a:endParaRPr lang="fr-FR" sz="2000" dirty="0"/>
          </a:p>
        </p:txBody>
      </p:sp>
      <p:pic>
        <p:nvPicPr>
          <p:cNvPr id="5" name="Image 4" descr="Une image contenant bâtiment, tour, repère&#10;&#10;Description générée automatiquement">
            <a:extLst>
              <a:ext uri="{FF2B5EF4-FFF2-40B4-BE49-F238E27FC236}">
                <a16:creationId xmlns:a16="http://schemas.microsoft.com/office/drawing/2014/main" id="{F35A6175-D4E2-AADA-7C09-274F5566C9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4" b="899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7850" y="2947831"/>
            <a:ext cx="1883708" cy="40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57497CBB-FCE9-A4A9-4D29-01CEDD72F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3" name="Image 2" descr="Fond Gouttes Deau Sur Les Feuilles Dun Arbre Fond, Haute Résolution, Feuille,  Goutte D Eau Image de Fond Pour le Téléchargement Gratuit - Pngtree">
            <a:extLst>
              <a:ext uri="{FF2B5EF4-FFF2-40B4-BE49-F238E27FC236}">
                <a16:creationId xmlns:a16="http://schemas.microsoft.com/office/drawing/2014/main" id="{22B382DF-9893-61A4-DB43-6E95CAF3E9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" b="-34"/>
          <a:stretch/>
        </p:blipFill>
        <p:spPr>
          <a:xfrm>
            <a:off x="901940" y="2470074"/>
            <a:ext cx="2574693" cy="40369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4" descr="Lumière du soleil dans les feuilles d'un arbre – Média LAROUSSE">
            <a:extLst>
              <a:ext uri="{FF2B5EF4-FFF2-40B4-BE49-F238E27FC236}">
                <a16:creationId xmlns:a16="http://schemas.microsoft.com/office/drawing/2014/main" id="{C2D02F3B-D5F2-E560-63E7-858C2C14D4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"/>
          <a:stretch/>
        </p:blipFill>
        <p:spPr>
          <a:xfrm>
            <a:off x="4813333" y="2477539"/>
            <a:ext cx="2556880" cy="4095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 descr="Gymnocladus dioica | Chicot | Chlori">
            <a:extLst>
              <a:ext uri="{FF2B5EF4-FFF2-40B4-BE49-F238E27FC236}">
                <a16:creationId xmlns:a16="http://schemas.microsoft.com/office/drawing/2014/main" id="{C48E9D48-27BA-1697-FFB5-01304B9DE9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7287" y="2466975"/>
            <a:ext cx="2543180" cy="4105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21A791F6-D705-93F0-B060-CCC82115AA6A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Pourquoi les arbres sont-ils si grands ?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5E11A44-1221-7FB0-4B71-A355596DED7C}"/>
              </a:ext>
            </a:extLst>
          </p:cNvPr>
          <p:cNvSpPr>
            <a:spLocks noGrp="1"/>
          </p:cNvSpPr>
          <p:nvPr/>
        </p:nvSpPr>
        <p:spPr>
          <a:xfrm>
            <a:off x="805289" y="4187283"/>
            <a:ext cx="2771490" cy="6989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Pour capturer plus d'eau de pluie</a:t>
            </a:r>
            <a:endParaRPr lang="fr-FR" dirty="0">
              <a:solidFill>
                <a:schemeClr val="bg1"/>
              </a:solidFill>
              <a:latin typeface="Berlin Sans FB"/>
            </a:endParaRP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82065294-5C23-EC97-D684-906EE3B43494}"/>
              </a:ext>
            </a:extLst>
          </p:cNvPr>
          <p:cNvSpPr>
            <a:spLocks noGrp="1"/>
          </p:cNvSpPr>
          <p:nvPr/>
        </p:nvSpPr>
        <p:spPr>
          <a:xfrm>
            <a:off x="4691489" y="4177757"/>
            <a:ext cx="2771490" cy="6989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Pour capter plus de lumière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70AF5642-6102-D915-ABD2-CBB621DD8D40}"/>
              </a:ext>
            </a:extLst>
          </p:cNvPr>
          <p:cNvSpPr>
            <a:spLocks noGrp="1"/>
          </p:cNvSpPr>
          <p:nvPr/>
        </p:nvSpPr>
        <p:spPr>
          <a:xfrm>
            <a:off x="8663414" y="4139657"/>
            <a:ext cx="2771490" cy="6989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Pour solidifier leurs troncs</a:t>
            </a:r>
          </a:p>
        </p:txBody>
      </p:sp>
    </p:spTree>
    <p:extLst>
      <p:ext uri="{BB962C8B-B14F-4D97-AF65-F5344CB8AC3E}">
        <p14:creationId xmlns:p14="http://schemas.microsoft.com/office/powerpoint/2010/main" val="293196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57497CBB-FCE9-A4A9-4D29-01CEDD72F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5" name="Image 4" descr="Lumière du soleil dans les feuilles d'un arbre – Média LAROUSSE">
            <a:extLst>
              <a:ext uri="{FF2B5EF4-FFF2-40B4-BE49-F238E27FC236}">
                <a16:creationId xmlns:a16="http://schemas.microsoft.com/office/drawing/2014/main" id="{C2D02F3B-D5F2-E560-63E7-858C2C14D4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"/>
          <a:stretch/>
        </p:blipFill>
        <p:spPr>
          <a:xfrm>
            <a:off x="4813333" y="2477539"/>
            <a:ext cx="2556880" cy="4095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21A791F6-D705-93F0-B060-CCC82115AA6A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Pourquoi les arbres sont-ils si grands ?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82065294-5C23-EC97-D684-906EE3B43494}"/>
              </a:ext>
            </a:extLst>
          </p:cNvPr>
          <p:cNvSpPr>
            <a:spLocks noGrp="1"/>
          </p:cNvSpPr>
          <p:nvPr/>
        </p:nvSpPr>
        <p:spPr>
          <a:xfrm>
            <a:off x="4691489" y="4177757"/>
            <a:ext cx="2771490" cy="6989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Pour capter plus de lumière</a:t>
            </a:r>
          </a:p>
        </p:txBody>
      </p:sp>
      <p:pic>
        <p:nvPicPr>
          <p:cNvPr id="2" name="Image 1" descr="Une image contenant habits, personne, Visage humain, chaussures&#10;&#10;Description générée automatiquement">
            <a:extLst>
              <a:ext uri="{FF2B5EF4-FFF2-40B4-BE49-F238E27FC236}">
                <a16:creationId xmlns:a16="http://schemas.microsoft.com/office/drawing/2014/main" id="{132A3EE0-C167-57C9-3689-F7EA7F8FF4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0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775" y="3705225"/>
            <a:ext cx="3714750" cy="3152779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502DCBD2-AB03-7750-F261-507F4FDDE3FA}"/>
              </a:ext>
            </a:extLst>
          </p:cNvPr>
          <p:cNvSpPr/>
          <p:nvPr/>
        </p:nvSpPr>
        <p:spPr>
          <a:xfrm rot="20700000" flipH="1">
            <a:off x="49141" y="3171982"/>
            <a:ext cx="4412457" cy="168830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6BE1DF-A57C-2344-B419-93D83E0C2D1A}"/>
              </a:ext>
            </a:extLst>
          </p:cNvPr>
          <p:cNvSpPr>
            <a:spLocks noGrp="1"/>
          </p:cNvSpPr>
          <p:nvPr/>
        </p:nvSpPr>
        <p:spPr>
          <a:xfrm rot="20640000">
            <a:off x="322583" y="3465193"/>
            <a:ext cx="3906253" cy="1233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2000" i="1" dirty="0">
                <a:latin typeface="Berlin Sans FB"/>
              </a:rPr>
              <a:t>Pour capter plus de lumière ?      Ah oui, c'est très logique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45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4E57A741-79BD-D20A-056B-18BFBEF9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3" name="Image 2" descr="Pin bristlecone du Grand Bassin Pinus longaeva 10 graines livraison gratuite aux États-Unis image 1">
            <a:extLst>
              <a:ext uri="{FF2B5EF4-FFF2-40B4-BE49-F238E27FC236}">
                <a16:creationId xmlns:a16="http://schemas.microsoft.com/office/drawing/2014/main" id="{327FB991-04B6-564C-C677-93A3DCED35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"/>
          <a:stretch/>
        </p:blipFill>
        <p:spPr>
          <a:xfrm>
            <a:off x="4817929" y="2470686"/>
            <a:ext cx="2568093" cy="4113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Image 13" descr="TNJRI (PLATAN TREE) (Martuni): Ce qu'il faut savoir pour votre visite (avec  critiques)">
            <a:extLst>
              <a:ext uri="{FF2B5EF4-FFF2-40B4-BE49-F238E27FC236}">
                <a16:creationId xmlns:a16="http://schemas.microsoft.com/office/drawing/2014/main" id="{1FF2063D-1B97-DD95-0897-1A0B6F4A7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6"/>
          <a:stretch/>
        </p:blipFill>
        <p:spPr>
          <a:xfrm>
            <a:off x="922942" y="2467950"/>
            <a:ext cx="2535181" cy="40329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 descr="Sarv-e Abarkuh - Wikipedia">
            <a:extLst>
              <a:ext uri="{FF2B5EF4-FFF2-40B4-BE49-F238E27FC236}">
                <a16:creationId xmlns:a16="http://schemas.microsoft.com/office/drawing/2014/main" id="{47F85B85-924B-D20D-CB62-56CA0EAC6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"/>
          <a:stretch/>
        </p:blipFill>
        <p:spPr>
          <a:xfrm>
            <a:off x="8784780" y="2466365"/>
            <a:ext cx="2578537" cy="40955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83B90552-3D2A-EBC6-4D15-9E2802AFCC22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Quel est le plus vieil arbre au monde ?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5B6F6B8-921C-86C6-66A0-7FE963CDD356}"/>
              </a:ext>
            </a:extLst>
          </p:cNvPr>
          <p:cNvSpPr>
            <a:spLocks noGrp="1"/>
          </p:cNvSpPr>
          <p:nvPr/>
        </p:nvSpPr>
        <p:spPr>
          <a:xfrm>
            <a:off x="805289" y="4301583"/>
            <a:ext cx="2771490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Platane d'Orient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25BC207-F4F6-0782-EB25-E8EE2CD70241}"/>
              </a:ext>
            </a:extLst>
          </p:cNvPr>
          <p:cNvSpPr>
            <a:spLocks noGrp="1"/>
          </p:cNvSpPr>
          <p:nvPr/>
        </p:nvSpPr>
        <p:spPr>
          <a:xfrm>
            <a:off x="8688425" y="4301583"/>
            <a:ext cx="2711061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Cyprès de Provence</a:t>
            </a:r>
            <a:endParaRPr lang="fr-FR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25A74B99-29B5-078F-6A94-AA15B409555C}"/>
              </a:ext>
            </a:extLst>
          </p:cNvPr>
          <p:cNvSpPr>
            <a:spLocks noGrp="1"/>
          </p:cNvSpPr>
          <p:nvPr/>
        </p:nvSpPr>
        <p:spPr>
          <a:xfrm>
            <a:off x="4707816" y="4301584"/>
            <a:ext cx="2664182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Pin de </a:t>
            </a:r>
            <a:r>
              <a:rPr lang="fr-FR" sz="2400" i="1" dirty="0" err="1">
                <a:solidFill>
                  <a:schemeClr val="bg1"/>
                </a:solidFill>
                <a:latin typeface="Berlin Sans FB"/>
              </a:rPr>
              <a:t>Bristlecone</a:t>
            </a:r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389268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4E57A741-79BD-D20A-056B-18BFBEF9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3" name="Image 2" descr="Pin bristlecone du Grand Bassin Pinus longaeva 10 graines livraison gratuite aux États-Unis image 1">
            <a:extLst>
              <a:ext uri="{FF2B5EF4-FFF2-40B4-BE49-F238E27FC236}">
                <a16:creationId xmlns:a16="http://schemas.microsoft.com/office/drawing/2014/main" id="{327FB991-04B6-564C-C677-93A3DCED35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"/>
          <a:stretch/>
        </p:blipFill>
        <p:spPr>
          <a:xfrm>
            <a:off x="4817929" y="2470686"/>
            <a:ext cx="2568093" cy="4113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83B90552-3D2A-EBC6-4D15-9E2802AFCC22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Quel est le plus vieil arbre au monde ?</a:t>
            </a:r>
            <a:endParaRPr lang="fr-FR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25A74B99-29B5-078F-6A94-AA15B409555C}"/>
              </a:ext>
            </a:extLst>
          </p:cNvPr>
          <p:cNvSpPr>
            <a:spLocks noGrp="1"/>
          </p:cNvSpPr>
          <p:nvPr/>
        </p:nvSpPr>
        <p:spPr>
          <a:xfrm>
            <a:off x="4707816" y="4301584"/>
            <a:ext cx="2664182" cy="4608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i="1" dirty="0">
                <a:solidFill>
                  <a:schemeClr val="bg1"/>
                </a:solidFill>
                <a:latin typeface="Berlin Sans FB"/>
              </a:rPr>
              <a:t>Pin de </a:t>
            </a:r>
            <a:r>
              <a:rPr lang="fr-FR" sz="2400" i="1" dirty="0" err="1">
                <a:solidFill>
                  <a:schemeClr val="bg1"/>
                </a:solidFill>
                <a:latin typeface="Berlin Sans FB"/>
              </a:rPr>
              <a:t>Bristlecone</a:t>
            </a:r>
            <a:endParaRPr lang="fr-FR" dirty="0" err="1"/>
          </a:p>
        </p:txBody>
      </p:sp>
      <p:pic>
        <p:nvPicPr>
          <p:cNvPr id="2" name="Image 1" descr="Une image contenant habits, Visage humain, personne&#10;&#10;Description générée automatiquement">
            <a:extLst>
              <a:ext uri="{FF2B5EF4-FFF2-40B4-BE49-F238E27FC236}">
                <a16:creationId xmlns:a16="http://schemas.microsoft.com/office/drawing/2014/main" id="{48BF7698-E147-B579-1DAF-415B40D030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0" y="2343150"/>
            <a:ext cx="3171825" cy="4791075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6780323C-BE30-2574-3B1F-EC0A141E1E12}"/>
              </a:ext>
            </a:extLst>
          </p:cNvPr>
          <p:cNvSpPr/>
          <p:nvPr/>
        </p:nvSpPr>
        <p:spPr>
          <a:xfrm rot="20160000" flipH="1">
            <a:off x="49141" y="2200432"/>
            <a:ext cx="4412457" cy="168830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A0BC82-20F9-8282-7B82-34016F57236D}"/>
              </a:ext>
            </a:extLst>
          </p:cNvPr>
          <p:cNvSpPr>
            <a:spLocks noGrp="1"/>
          </p:cNvSpPr>
          <p:nvPr/>
        </p:nvSpPr>
        <p:spPr>
          <a:xfrm rot="20100000">
            <a:off x="313058" y="2465068"/>
            <a:ext cx="3906253" cy="1233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2000" i="1" dirty="0">
                <a:latin typeface="Berlin Sans FB"/>
              </a:rPr>
              <a:t>Le plus vieil arbre mesure à peine quelques dizaines de mètres de haut, mais il a plus de 5000 ans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0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CD1758CD-532E-F86F-2CC9-A51224ED29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23" name="Image 22" descr="Gros plan des racines des arbres s'étendant de l'arbre | Image Premium  générée à base d'IA">
            <a:extLst>
              <a:ext uri="{FF2B5EF4-FFF2-40B4-BE49-F238E27FC236}">
                <a16:creationId xmlns:a16="http://schemas.microsoft.com/office/drawing/2014/main" id="{79B2AE5B-85C0-FD9B-1E08-1BCDC61B8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525" y="2467499"/>
            <a:ext cx="2594620" cy="40423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Image 21" descr="Définition Tronc d'arbre - Psychologies.com">
            <a:extLst>
              <a:ext uri="{FF2B5EF4-FFF2-40B4-BE49-F238E27FC236}">
                <a16:creationId xmlns:a16="http://schemas.microsoft.com/office/drawing/2014/main" id="{0D871FCE-B462-C1C2-B15D-87CD13AD0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9"/>
          <a:stretch/>
        </p:blipFill>
        <p:spPr>
          <a:xfrm>
            <a:off x="4814670" y="2458308"/>
            <a:ext cx="2571274" cy="4121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Image 20" descr="Balade en forêt : Reconnaître un arbre avec ses feuilles — Chilowé - Média">
            <a:extLst>
              <a:ext uri="{FF2B5EF4-FFF2-40B4-BE49-F238E27FC236}">
                <a16:creationId xmlns:a16="http://schemas.microsoft.com/office/drawing/2014/main" id="{B748D7C8-AFE2-8580-ACAF-2FB97026C7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"/>
          <a:stretch/>
        </p:blipFill>
        <p:spPr>
          <a:xfrm>
            <a:off x="917700" y="2471851"/>
            <a:ext cx="2534255" cy="4041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FD8EFB9-8221-9E59-AFF2-44D601498B93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Comment les arbres communiquent-ils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E2D4B88-58B6-BC62-9076-AF7E2DDEFBFB}"/>
              </a:ext>
            </a:extLst>
          </p:cNvPr>
          <p:cNvSpPr>
            <a:spLocks noGrp="1"/>
          </p:cNvSpPr>
          <p:nvPr/>
        </p:nvSpPr>
        <p:spPr>
          <a:xfrm>
            <a:off x="805289" y="3920583"/>
            <a:ext cx="2742915" cy="12323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i="1" dirty="0">
                <a:solidFill>
                  <a:schemeClr val="bg1"/>
                </a:solidFill>
                <a:latin typeface="Berlin Sans FB"/>
              </a:rPr>
              <a:t>En produisant des substances chimiques odorantes dans leurs feuilles.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27B24C4C-C94D-46C8-9AC5-AF1FBFC7C0C5}"/>
              </a:ext>
            </a:extLst>
          </p:cNvPr>
          <p:cNvSpPr>
            <a:spLocks noGrp="1"/>
          </p:cNvSpPr>
          <p:nvPr/>
        </p:nvSpPr>
        <p:spPr>
          <a:xfrm>
            <a:off x="4720064" y="3920582"/>
            <a:ext cx="2742915" cy="12323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i="1" dirty="0">
                <a:solidFill>
                  <a:schemeClr val="bg1"/>
                </a:solidFill>
                <a:latin typeface="Berlin Sans FB"/>
              </a:rPr>
              <a:t>En produisant des vibrations très lentes dans leurs troncs (infrasons).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32FE050D-5575-4032-84F2-4EE25FADB159}"/>
              </a:ext>
            </a:extLst>
          </p:cNvPr>
          <p:cNvSpPr>
            <a:spLocks noGrp="1"/>
          </p:cNvSpPr>
          <p:nvPr/>
        </p:nvSpPr>
        <p:spPr>
          <a:xfrm>
            <a:off x="8701514" y="3920582"/>
            <a:ext cx="2742915" cy="12323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i="1" dirty="0">
                <a:solidFill>
                  <a:schemeClr val="bg1"/>
                </a:solidFill>
                <a:latin typeface="Berlin Sans FB"/>
              </a:rPr>
              <a:t>En produisant des vibrations très rapides dans leurs racines (ultrasons).</a:t>
            </a:r>
          </a:p>
        </p:txBody>
      </p:sp>
    </p:spTree>
    <p:extLst>
      <p:ext uri="{BB962C8B-B14F-4D97-AF65-F5344CB8AC3E}">
        <p14:creationId xmlns:p14="http://schemas.microsoft.com/office/powerpoint/2010/main" val="347284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nche, en bois, bois&#10;&#10;Description générée automatiquement">
            <a:extLst>
              <a:ext uri="{FF2B5EF4-FFF2-40B4-BE49-F238E27FC236}">
                <a16:creationId xmlns:a16="http://schemas.microsoft.com/office/drawing/2014/main" id="{CD1758CD-532E-F86F-2CC9-A51224ED29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33"/>
            <a:ext cx="12188450" cy="6863995"/>
          </a:xfrm>
          <a:prstGeom prst="rect">
            <a:avLst/>
          </a:prstGeom>
        </p:spPr>
      </p:pic>
      <p:pic>
        <p:nvPicPr>
          <p:cNvPr id="21" name="Image 20" descr="Balade en forêt : Reconnaître un arbre avec ses feuilles — Chilowé - Média">
            <a:extLst>
              <a:ext uri="{FF2B5EF4-FFF2-40B4-BE49-F238E27FC236}">
                <a16:creationId xmlns:a16="http://schemas.microsoft.com/office/drawing/2014/main" id="{B748D7C8-AFE2-8580-ACAF-2FB97026C7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"/>
          <a:stretch/>
        </p:blipFill>
        <p:spPr>
          <a:xfrm>
            <a:off x="917700" y="2471851"/>
            <a:ext cx="2534255" cy="4041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FD8EFB9-8221-9E59-AFF2-44D601498B93}"/>
              </a:ext>
            </a:extLst>
          </p:cNvPr>
          <p:cNvSpPr txBox="1">
            <a:spLocks/>
          </p:cNvSpPr>
          <p:nvPr/>
        </p:nvSpPr>
        <p:spPr>
          <a:xfrm>
            <a:off x="899985" y="704936"/>
            <a:ext cx="10381734" cy="100634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Berlin Sans FB"/>
                <a:ea typeface="+mj-lt"/>
                <a:cs typeface="+mj-lt"/>
              </a:rPr>
              <a:t>Comment les arbres communiquent-ils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E2D4B88-58B6-BC62-9076-AF7E2DDEFBFB}"/>
              </a:ext>
            </a:extLst>
          </p:cNvPr>
          <p:cNvSpPr>
            <a:spLocks noGrp="1"/>
          </p:cNvSpPr>
          <p:nvPr/>
        </p:nvSpPr>
        <p:spPr>
          <a:xfrm>
            <a:off x="805289" y="3920583"/>
            <a:ext cx="2742915" cy="12323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i="1" dirty="0">
                <a:solidFill>
                  <a:schemeClr val="bg1"/>
                </a:solidFill>
                <a:latin typeface="Berlin Sans FB"/>
              </a:rPr>
              <a:t>En produisant des substances chimiques odorantes dans leurs feuilles.</a:t>
            </a:r>
          </a:p>
        </p:txBody>
      </p:sp>
      <p:pic>
        <p:nvPicPr>
          <p:cNvPr id="3" name="Image 2" descr="Une image contenant outil, tabouret, rouge, en bois&#10;&#10;Description générée automatiquement">
            <a:extLst>
              <a:ext uri="{FF2B5EF4-FFF2-40B4-BE49-F238E27FC236}">
                <a16:creationId xmlns:a16="http://schemas.microsoft.com/office/drawing/2014/main" id="{F37FADBC-1307-4C50-9B60-11F329432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457450"/>
            <a:ext cx="2971800" cy="4400550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17103BFD-0004-3C48-0B1A-980C6E6FF755}"/>
              </a:ext>
            </a:extLst>
          </p:cNvPr>
          <p:cNvSpPr/>
          <p:nvPr/>
        </p:nvSpPr>
        <p:spPr>
          <a:xfrm rot="1560000">
            <a:off x="5152776" y="2419127"/>
            <a:ext cx="4931568" cy="226933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992F0AC-86D4-C54C-61C6-4ED8D10901DC}"/>
              </a:ext>
            </a:extLst>
          </p:cNvPr>
          <p:cNvSpPr>
            <a:spLocks noGrp="1"/>
          </p:cNvSpPr>
          <p:nvPr/>
        </p:nvSpPr>
        <p:spPr>
          <a:xfrm rot="1560000">
            <a:off x="5127999" y="2764873"/>
            <a:ext cx="4753978" cy="2033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2000" i="1" dirty="0">
                <a:latin typeface="Berlin Sans FB"/>
              </a:rPr>
              <a:t> Les arbres sont capables de s'avertir de l'arrivée d'un prédateur en produisant une odeur dans leur feuillage. 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96870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Macintosh PowerPoint</Application>
  <PresentationFormat>Grand écran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Berlin Sans FB</vt:lpstr>
      <vt:lpstr>Thème Office</vt:lpstr>
      <vt:lpstr>Présentation PowerPoint</vt:lpstr>
      <vt:lpstr>Quels sont les plus grands arbres au monde ?</vt:lpstr>
      <vt:lpstr>Quels sont les plus grands arbres au monde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Stéphane  Vakoula</cp:lastModifiedBy>
  <cp:revision>891</cp:revision>
  <dcterms:created xsi:type="dcterms:W3CDTF">2024-09-24T15:43:54Z</dcterms:created>
  <dcterms:modified xsi:type="dcterms:W3CDTF">2024-10-10T19:36:52Z</dcterms:modified>
</cp:coreProperties>
</file>